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4" r:id="rId4"/>
    <p:sldId id="275"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0"/>
            <a:ext cx="7854696" cy="4648200"/>
          </a:xfrm>
        </p:spPr>
        <p:txBody>
          <a:bodyPr>
            <a:normAutofit/>
          </a:bodyPr>
          <a:lstStyle/>
          <a:p>
            <a:pPr algn="ctr"/>
            <a:r>
              <a:rPr lang="en-US" sz="6000" b="1" dirty="0" smtClean="0"/>
              <a:t>Chapter 2</a:t>
            </a:r>
          </a:p>
          <a:p>
            <a:pPr algn="ctr"/>
            <a:endParaRPr lang="en-US" sz="6000" b="1" dirty="0" smtClean="0"/>
          </a:p>
          <a:p>
            <a:pPr algn="ctr"/>
            <a:r>
              <a:rPr lang="en-US" sz="6000" dirty="0" smtClean="0"/>
              <a:t>Software Concepts</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Partitioning</a:t>
            </a:r>
            <a:endParaRPr lang="en-US" dirty="0"/>
          </a:p>
        </p:txBody>
      </p:sp>
      <p:sp>
        <p:nvSpPr>
          <p:cNvPr id="3" name="Subtitle 2"/>
          <p:cNvSpPr>
            <a:spLocks noGrp="1"/>
          </p:cNvSpPr>
          <p:nvPr>
            <p:ph type="subTitle" idx="1"/>
          </p:nvPr>
        </p:nvSpPr>
        <p:spPr>
          <a:xfrm>
            <a:off x="609600" y="1295400"/>
            <a:ext cx="7854696" cy="4648200"/>
          </a:xfrm>
        </p:spPr>
        <p:txBody>
          <a:bodyPr>
            <a:normAutofit fontScale="92500" lnSpcReduction="10000"/>
          </a:bodyPr>
          <a:lstStyle/>
          <a:p>
            <a:pPr algn="l">
              <a:buFont typeface="Wingdings" pitchFamily="2" charset="2"/>
              <a:buChar char="Ø"/>
            </a:pPr>
            <a:r>
              <a:rPr lang="en-US" dirty="0" smtClean="0"/>
              <a:t>The total memory is divided into various partitions of same size or different sizes. </a:t>
            </a:r>
          </a:p>
          <a:p>
            <a:pPr algn="l">
              <a:buFont typeface="Wingdings" pitchFamily="2" charset="2"/>
              <a:buChar char="Ø"/>
            </a:pPr>
            <a:endParaRPr lang="en-US" dirty="0" smtClean="0"/>
          </a:p>
          <a:p>
            <a:pPr algn="l">
              <a:buFont typeface="Wingdings" pitchFamily="2" charset="2"/>
              <a:buChar char="Ø"/>
            </a:pPr>
            <a:r>
              <a:rPr lang="en-US" dirty="0" smtClean="0"/>
              <a:t>This helps to accommodate number of programs in the memory. </a:t>
            </a:r>
          </a:p>
          <a:p>
            <a:pPr algn="l">
              <a:buFont typeface="Wingdings" pitchFamily="2" charset="2"/>
              <a:buChar char="Ø"/>
            </a:pPr>
            <a:endParaRPr lang="en-US" dirty="0" smtClean="0"/>
          </a:p>
          <a:p>
            <a:pPr algn="l">
              <a:buFont typeface="Wingdings" pitchFamily="2" charset="2"/>
              <a:buChar char="Ø"/>
            </a:pPr>
            <a:r>
              <a:rPr lang="en-US" dirty="0" smtClean="0"/>
              <a:t>The partition can be fixed i.e. remains same for all the programs in the memory or variable i.e. memory is allocated when a program is loaded on to the memory. </a:t>
            </a:r>
          </a:p>
          <a:p>
            <a:pPr algn="l">
              <a:buFont typeface="Wingdings" pitchFamily="2" charset="2"/>
              <a:buChar char="Ø"/>
            </a:pPr>
            <a:endParaRPr lang="en-US" dirty="0" smtClean="0"/>
          </a:p>
          <a:p>
            <a:pPr algn="l">
              <a:buFont typeface="Wingdings" pitchFamily="2" charset="2"/>
              <a:buChar char="Ø"/>
            </a:pPr>
            <a:r>
              <a:rPr lang="en-US" dirty="0" smtClean="0"/>
              <a:t>The later approach causes less wastage of memory but in due course of time, it may become fragmented.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Virtual Memory</a:t>
            </a:r>
            <a:endParaRPr lang="en-US" dirty="0"/>
          </a:p>
        </p:txBody>
      </p:sp>
      <p:sp>
        <p:nvSpPr>
          <p:cNvPr id="3" name="Subtitle 2"/>
          <p:cNvSpPr>
            <a:spLocks noGrp="1"/>
          </p:cNvSpPr>
          <p:nvPr>
            <p:ph type="subTitle" idx="1"/>
          </p:nvPr>
        </p:nvSpPr>
        <p:spPr>
          <a:xfrm>
            <a:off x="609600" y="1295400"/>
            <a:ext cx="7854696" cy="4648200"/>
          </a:xfrm>
        </p:spPr>
        <p:txBody>
          <a:bodyPr>
            <a:normAutofit fontScale="85000" lnSpcReduction="20000"/>
          </a:bodyPr>
          <a:lstStyle/>
          <a:p>
            <a:pPr algn="just">
              <a:buFont typeface="Wingdings" pitchFamily="2" charset="2"/>
              <a:buChar char="q"/>
            </a:pPr>
            <a:r>
              <a:rPr lang="en-US" dirty="0" smtClean="0"/>
              <a:t>This is a technique used by the operating system by virtue of which the user can load the programs which are larger than the main memory of the computer. </a:t>
            </a:r>
          </a:p>
          <a:p>
            <a:pPr algn="just">
              <a:buFont typeface="Wingdings" pitchFamily="2" charset="2"/>
              <a:buChar char="q"/>
            </a:pPr>
            <a:endParaRPr lang="en-US" dirty="0" smtClean="0"/>
          </a:p>
          <a:p>
            <a:pPr algn="just">
              <a:buFont typeface="Wingdings" pitchFamily="2" charset="2"/>
              <a:buChar char="q"/>
            </a:pPr>
            <a:r>
              <a:rPr lang="en-US" dirty="0" smtClean="0"/>
              <a:t>In this technique the program is executed even if the complete program is not loaded on to the main memory. </a:t>
            </a:r>
          </a:p>
          <a:p>
            <a:pPr algn="just">
              <a:buFont typeface="Wingdings" pitchFamily="2" charset="2"/>
              <a:buChar char="q"/>
            </a:pPr>
            <a:endParaRPr lang="en-US" dirty="0" smtClean="0"/>
          </a:p>
          <a:p>
            <a:pPr algn="just">
              <a:buFont typeface="Wingdings" pitchFamily="2" charset="2"/>
              <a:buChar char="q"/>
            </a:pPr>
            <a:r>
              <a:rPr lang="en-US" dirty="0" smtClean="0"/>
              <a:t>The operating system divides the main memory into equal sizes called pages. </a:t>
            </a:r>
          </a:p>
          <a:p>
            <a:pPr algn="just">
              <a:buFont typeface="Wingdings" pitchFamily="2" charset="2"/>
              <a:buChar char="q"/>
            </a:pPr>
            <a:r>
              <a:rPr lang="en-US" dirty="0" smtClean="0"/>
              <a:t>A part of the program resides in the main memory and is called the </a:t>
            </a:r>
            <a:r>
              <a:rPr lang="en-US" b="1" dirty="0" smtClean="0"/>
              <a:t>active set.</a:t>
            </a:r>
          </a:p>
          <a:p>
            <a:pPr algn="just">
              <a:buFont typeface="Wingdings" pitchFamily="2" charset="2"/>
              <a:buChar char="q"/>
            </a:pPr>
            <a:endParaRPr lang="en-US" b="1" dirty="0" smtClean="0"/>
          </a:p>
          <a:p>
            <a:pPr algn="just">
              <a:buFont typeface="Wingdings" pitchFamily="2" charset="2"/>
              <a:buChar char="q"/>
            </a:pPr>
            <a:r>
              <a:rPr lang="en-US" b="1" dirty="0" smtClean="0"/>
              <a:t>The rest is </a:t>
            </a:r>
            <a:r>
              <a:rPr lang="en-US" dirty="0" smtClean="0"/>
              <a:t>in the secondary storage device in the form of tracks/sectors or blocks. </a:t>
            </a:r>
          </a:p>
          <a:p>
            <a:pPr algn="just"/>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Virtual Memory</a:t>
            </a:r>
            <a:endParaRPr lang="en-US" dirty="0"/>
          </a:p>
        </p:txBody>
      </p:sp>
      <p:sp>
        <p:nvSpPr>
          <p:cNvPr id="3" name="Subtitle 2"/>
          <p:cNvSpPr>
            <a:spLocks noGrp="1"/>
          </p:cNvSpPr>
          <p:nvPr>
            <p:ph type="subTitle" idx="1"/>
          </p:nvPr>
        </p:nvSpPr>
        <p:spPr>
          <a:xfrm>
            <a:off x="609600" y="1295400"/>
            <a:ext cx="7854696" cy="4648200"/>
          </a:xfrm>
        </p:spPr>
        <p:txBody>
          <a:bodyPr>
            <a:normAutofit lnSpcReduction="10000"/>
          </a:bodyPr>
          <a:lstStyle/>
          <a:p>
            <a:pPr algn="just">
              <a:buFont typeface="Wingdings" pitchFamily="2" charset="2"/>
              <a:buChar char="Ø"/>
            </a:pPr>
            <a:r>
              <a:rPr lang="en-US" dirty="0" smtClean="0"/>
              <a:t>With the help of </a:t>
            </a:r>
            <a:r>
              <a:rPr lang="en-US" b="1" dirty="0" smtClean="0"/>
              <a:t>Page Map Tables (PMT), the operating system keeps track </a:t>
            </a:r>
            <a:r>
              <a:rPr lang="en-US" dirty="0" smtClean="0"/>
              <a:t>which page of main memory is storing which block of secondary memory.</a:t>
            </a:r>
          </a:p>
          <a:p>
            <a:pPr algn="just">
              <a:buFont typeface="Wingdings" pitchFamily="2" charset="2"/>
              <a:buChar char="Ø"/>
            </a:pPr>
            <a:endParaRPr lang="en-US" dirty="0" smtClean="0"/>
          </a:p>
          <a:p>
            <a:pPr algn="just">
              <a:buFont typeface="Wingdings" pitchFamily="2" charset="2"/>
              <a:buChar char="Ø"/>
            </a:pPr>
            <a:r>
              <a:rPr lang="en-US" dirty="0" smtClean="0"/>
              <a:t>A virtual address (which is not the real physical address) is mapped either to the main memory or the secondary memory. </a:t>
            </a:r>
          </a:p>
          <a:p>
            <a:pPr algn="just">
              <a:buFont typeface="Wingdings" pitchFamily="2" charset="2"/>
              <a:buChar char="Ø"/>
            </a:pPr>
            <a:endParaRPr lang="en-US" dirty="0" smtClean="0"/>
          </a:p>
          <a:p>
            <a:pPr algn="just">
              <a:buFont typeface="Wingdings" pitchFamily="2" charset="2"/>
              <a:buChar char="Ø"/>
            </a:pPr>
            <a:r>
              <a:rPr lang="en-US" dirty="0" smtClean="0"/>
              <a:t>Hence virtual memory allows more programs and even larger programs to be executed in the main memory leading to efficient memory utilization.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File Management</a:t>
            </a:r>
            <a:endParaRPr lang="en-US" dirty="0"/>
          </a:p>
        </p:txBody>
      </p:sp>
      <p:sp>
        <p:nvSpPr>
          <p:cNvPr id="3" name="Subtitle 2"/>
          <p:cNvSpPr>
            <a:spLocks noGrp="1"/>
          </p:cNvSpPr>
          <p:nvPr>
            <p:ph type="subTitle" idx="1"/>
          </p:nvPr>
        </p:nvSpPr>
        <p:spPr>
          <a:xfrm>
            <a:off x="609600" y="1295400"/>
            <a:ext cx="7854696" cy="4648200"/>
          </a:xfrm>
        </p:spPr>
        <p:txBody>
          <a:bodyPr>
            <a:normAutofit fontScale="77500" lnSpcReduction="20000"/>
          </a:bodyPr>
          <a:lstStyle/>
          <a:p>
            <a:pPr algn="just">
              <a:buFont typeface="Wingdings" pitchFamily="2" charset="2"/>
              <a:buChar char="q"/>
            </a:pPr>
            <a:r>
              <a:rPr lang="en-US" dirty="0" smtClean="0"/>
              <a:t>The operating System manages the files, folders and directory systems on a computer</a:t>
            </a:r>
            <a:r>
              <a:rPr lang="en-US" b="1" dirty="0" smtClean="0"/>
              <a:t>. </a:t>
            </a:r>
          </a:p>
          <a:p>
            <a:pPr algn="just">
              <a:buFont typeface="Wingdings" pitchFamily="2" charset="2"/>
              <a:buChar char="q"/>
            </a:pPr>
            <a:endParaRPr lang="en-US" b="1" dirty="0" smtClean="0"/>
          </a:p>
          <a:p>
            <a:pPr algn="just">
              <a:buFont typeface="Wingdings" pitchFamily="2" charset="2"/>
              <a:buChar char="q"/>
            </a:pPr>
            <a:r>
              <a:rPr lang="en-US" b="1" dirty="0" smtClean="0"/>
              <a:t>Any data on a computer is stored in the form of files and </a:t>
            </a:r>
            <a:r>
              <a:rPr lang="en-US" dirty="0" smtClean="0"/>
              <a:t>the operating system keeps information about all of them using </a:t>
            </a:r>
            <a:r>
              <a:rPr lang="en-US" b="1" dirty="0" smtClean="0"/>
              <a:t>File Allocation Table (FAT). </a:t>
            </a:r>
          </a:p>
          <a:p>
            <a:pPr algn="just">
              <a:buFont typeface="Wingdings" pitchFamily="2" charset="2"/>
              <a:buChar char="q"/>
            </a:pPr>
            <a:endParaRPr lang="en-US" b="1" dirty="0" smtClean="0"/>
          </a:p>
          <a:p>
            <a:pPr algn="just">
              <a:buFont typeface="Wingdings" pitchFamily="2" charset="2"/>
              <a:buChar char="q"/>
            </a:pPr>
            <a:r>
              <a:rPr lang="en-US" b="1" dirty="0" smtClean="0"/>
              <a:t>The FAT stores general information about files like filename, type </a:t>
            </a:r>
            <a:r>
              <a:rPr lang="en-US" dirty="0" smtClean="0"/>
              <a:t>(text or binary), size, starting address and access mode   sequential/ indexed  sequential/ direct/ relative). </a:t>
            </a:r>
          </a:p>
          <a:p>
            <a:pPr algn="just">
              <a:buFont typeface="Wingdings" pitchFamily="2" charset="2"/>
              <a:buChar char="q"/>
            </a:pPr>
            <a:endParaRPr lang="en-US" dirty="0" smtClean="0"/>
          </a:p>
          <a:p>
            <a:pPr algn="just">
              <a:buFont typeface="Wingdings" pitchFamily="2" charset="2"/>
              <a:buChar char="q"/>
            </a:pPr>
            <a:r>
              <a:rPr lang="en-US" dirty="0" smtClean="0"/>
              <a:t>The file manager of the operating system helps to create, edit, copy, allocate memory to the files and also updates the FAT. </a:t>
            </a:r>
          </a:p>
          <a:p>
            <a:pPr algn="just">
              <a:buFont typeface="Wingdings" pitchFamily="2" charset="2"/>
              <a:buChar char="q"/>
            </a:pPr>
            <a:endParaRPr lang="en-US" dirty="0" smtClean="0"/>
          </a:p>
          <a:p>
            <a:pPr algn="just">
              <a:buFont typeface="Wingdings" pitchFamily="2" charset="2"/>
              <a:buChar char="q"/>
            </a:pPr>
            <a:r>
              <a:rPr lang="en-US" dirty="0" smtClean="0"/>
              <a:t>The operating system also takes care that files are opened with proper access rights to read or edit them.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Processor Management</a:t>
            </a:r>
            <a:endParaRPr lang="en-US" dirty="0"/>
          </a:p>
        </p:txBody>
      </p:sp>
      <p:sp>
        <p:nvSpPr>
          <p:cNvPr id="3" name="Subtitle 2"/>
          <p:cNvSpPr>
            <a:spLocks noGrp="1"/>
          </p:cNvSpPr>
          <p:nvPr>
            <p:ph type="subTitle" idx="1"/>
          </p:nvPr>
        </p:nvSpPr>
        <p:spPr>
          <a:xfrm>
            <a:off x="609600" y="1295400"/>
            <a:ext cx="7854696" cy="4648200"/>
          </a:xfrm>
        </p:spPr>
        <p:txBody>
          <a:bodyPr>
            <a:normAutofit fontScale="92500"/>
          </a:bodyPr>
          <a:lstStyle/>
          <a:p>
            <a:pPr algn="just">
              <a:buFont typeface="Wingdings" pitchFamily="2" charset="2"/>
              <a:buChar char="Ø"/>
            </a:pPr>
            <a:r>
              <a:rPr lang="en-US" dirty="0" smtClean="0"/>
              <a:t>This deals with management of the Central Processing</a:t>
            </a:r>
          </a:p>
          <a:p>
            <a:pPr algn="just">
              <a:buFont typeface="Wingdings" pitchFamily="2" charset="2"/>
              <a:buChar char="Ø"/>
            </a:pPr>
            <a:r>
              <a:rPr lang="en-US" dirty="0" smtClean="0"/>
              <a:t>Unit (CPU). </a:t>
            </a:r>
          </a:p>
          <a:p>
            <a:pPr algn="just">
              <a:buFont typeface="Wingdings" pitchFamily="2" charset="2"/>
              <a:buChar char="Ø"/>
            </a:pPr>
            <a:endParaRPr lang="en-US" dirty="0" smtClean="0"/>
          </a:p>
          <a:p>
            <a:pPr algn="just">
              <a:buFont typeface="Wingdings" pitchFamily="2" charset="2"/>
              <a:buChar char="Ø"/>
            </a:pPr>
            <a:r>
              <a:rPr lang="en-US" dirty="0" smtClean="0"/>
              <a:t>The operating system takes care of the allotment of CPU time to different processes. </a:t>
            </a:r>
          </a:p>
          <a:p>
            <a:pPr algn="just">
              <a:buFont typeface="Wingdings" pitchFamily="2" charset="2"/>
              <a:buChar char="Ø"/>
            </a:pPr>
            <a:endParaRPr lang="en-US" dirty="0" smtClean="0"/>
          </a:p>
          <a:p>
            <a:pPr algn="just">
              <a:buFont typeface="Wingdings" pitchFamily="2" charset="2"/>
              <a:buChar char="Ø"/>
            </a:pPr>
            <a:r>
              <a:rPr lang="en-US" dirty="0" smtClean="0"/>
              <a:t>This is called </a:t>
            </a:r>
            <a:r>
              <a:rPr lang="en-US" b="1" dirty="0" smtClean="0"/>
              <a:t>scheduling. Two types of scheduling techniques </a:t>
            </a:r>
            <a:r>
              <a:rPr lang="en-US" dirty="0" smtClean="0"/>
              <a:t>are employed by an operating system.</a:t>
            </a:r>
          </a:p>
          <a:p>
            <a:pPr algn="just">
              <a:buFont typeface="Wingdings" pitchFamily="2" charset="2"/>
              <a:buChar char="Ø"/>
            </a:pPr>
            <a:endParaRPr lang="en-US" dirty="0" smtClean="0"/>
          </a:p>
          <a:p>
            <a:pPr lvl="1" algn="just">
              <a:buClr>
                <a:schemeClr val="tx1"/>
              </a:buClr>
              <a:buFont typeface="Wingdings" pitchFamily="2" charset="2"/>
              <a:buChar char="Ø"/>
            </a:pPr>
            <a:r>
              <a:rPr lang="en-US" b="1" dirty="0" smtClean="0"/>
              <a:t>Priority Scheduling</a:t>
            </a:r>
          </a:p>
          <a:p>
            <a:pPr lvl="1" algn="just">
              <a:buClr>
                <a:schemeClr val="tx1"/>
              </a:buClr>
              <a:buFont typeface="Wingdings" pitchFamily="2" charset="2"/>
              <a:buChar char="Ø"/>
            </a:pPr>
            <a:r>
              <a:rPr lang="en-US" b="1" dirty="0" smtClean="0"/>
              <a:t>Round Robin Scheduling</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Priority Scheduling</a:t>
            </a:r>
            <a:endParaRPr lang="en-US" dirty="0"/>
          </a:p>
        </p:txBody>
      </p:sp>
      <p:sp>
        <p:nvSpPr>
          <p:cNvPr id="3" name="Subtitle 2"/>
          <p:cNvSpPr>
            <a:spLocks noGrp="1"/>
          </p:cNvSpPr>
          <p:nvPr>
            <p:ph type="subTitle" idx="1"/>
          </p:nvPr>
        </p:nvSpPr>
        <p:spPr>
          <a:xfrm>
            <a:off x="609600" y="1295400"/>
            <a:ext cx="7854696" cy="4648200"/>
          </a:xfrm>
        </p:spPr>
        <p:txBody>
          <a:bodyPr>
            <a:normAutofit fontScale="92500" lnSpcReduction="20000"/>
          </a:bodyPr>
          <a:lstStyle/>
          <a:p>
            <a:pPr algn="just">
              <a:buFont typeface="Wingdings" pitchFamily="2" charset="2"/>
              <a:buChar char="q"/>
            </a:pPr>
            <a:r>
              <a:rPr lang="en-US" dirty="0" smtClean="0"/>
              <a:t>Each task is given CPU time according to the </a:t>
            </a:r>
            <a:r>
              <a:rPr lang="en-US" dirty="0" smtClean="0"/>
              <a:t>priority assigned </a:t>
            </a:r>
            <a:r>
              <a:rPr lang="en-US" dirty="0" smtClean="0"/>
              <a:t>to that task. </a:t>
            </a:r>
            <a:endParaRPr lang="en-US" dirty="0" smtClean="0"/>
          </a:p>
          <a:p>
            <a:pPr algn="just">
              <a:buFont typeface="Wingdings" pitchFamily="2" charset="2"/>
              <a:buChar char="q"/>
            </a:pPr>
            <a:endParaRPr lang="en-US" dirty="0" smtClean="0"/>
          </a:p>
          <a:p>
            <a:pPr algn="just">
              <a:buFont typeface="Wingdings" pitchFamily="2" charset="2"/>
              <a:buChar char="q"/>
            </a:pPr>
            <a:r>
              <a:rPr lang="en-US" dirty="0" smtClean="0"/>
              <a:t>The </a:t>
            </a:r>
            <a:r>
              <a:rPr lang="en-US" dirty="0" smtClean="0"/>
              <a:t>program with higher priority will be given </a:t>
            </a:r>
            <a:r>
              <a:rPr lang="en-US" dirty="0" smtClean="0"/>
              <a:t>CPU time </a:t>
            </a:r>
            <a:r>
              <a:rPr lang="en-US" dirty="0" smtClean="0"/>
              <a:t>before a program with lower priority. </a:t>
            </a:r>
            <a:endParaRPr lang="en-US" dirty="0" smtClean="0"/>
          </a:p>
          <a:p>
            <a:pPr algn="just">
              <a:buFont typeface="Wingdings" pitchFamily="2" charset="2"/>
              <a:buChar char="q"/>
            </a:pPr>
            <a:endParaRPr lang="en-US" dirty="0" smtClean="0"/>
          </a:p>
          <a:p>
            <a:pPr algn="just">
              <a:buFont typeface="Wingdings" pitchFamily="2" charset="2"/>
              <a:buChar char="q"/>
            </a:pPr>
            <a:r>
              <a:rPr lang="en-US" dirty="0" smtClean="0"/>
              <a:t>The </a:t>
            </a:r>
            <a:r>
              <a:rPr lang="en-US" dirty="0" smtClean="0"/>
              <a:t>CPU executes the task till </a:t>
            </a:r>
            <a:r>
              <a:rPr lang="en-US" dirty="0" smtClean="0"/>
              <a:t>it is </a:t>
            </a:r>
            <a:r>
              <a:rPr lang="en-US" dirty="0" smtClean="0"/>
              <a:t>completed or there is some interrupt request i.e. till the time </a:t>
            </a:r>
            <a:r>
              <a:rPr lang="en-US" dirty="0" smtClean="0"/>
              <a:t>operating 23 system </a:t>
            </a:r>
            <a:r>
              <a:rPr lang="en-US" dirty="0" smtClean="0"/>
              <a:t>has to stop (interrupt) the current task due to an </a:t>
            </a:r>
            <a:r>
              <a:rPr lang="en-US" dirty="0" smtClean="0"/>
              <a:t>unavoidable job request</a:t>
            </a:r>
            <a:r>
              <a:rPr lang="en-US" dirty="0" smtClean="0"/>
              <a:t>. </a:t>
            </a:r>
            <a:endParaRPr lang="en-US" dirty="0" smtClean="0"/>
          </a:p>
          <a:p>
            <a:pPr algn="just">
              <a:buFont typeface="Wingdings" pitchFamily="2" charset="2"/>
              <a:buChar char="q"/>
            </a:pPr>
            <a:endParaRPr lang="en-US" dirty="0" smtClean="0"/>
          </a:p>
          <a:p>
            <a:pPr algn="just">
              <a:buFont typeface="Wingdings" pitchFamily="2" charset="2"/>
              <a:buChar char="q"/>
            </a:pPr>
            <a:r>
              <a:rPr lang="en-US" dirty="0" smtClean="0"/>
              <a:t>The </a:t>
            </a:r>
            <a:r>
              <a:rPr lang="en-US" dirty="0" smtClean="0"/>
              <a:t>major drawback of Priority scheduling is that even a small </a:t>
            </a:r>
            <a:r>
              <a:rPr lang="en-US" dirty="0" smtClean="0"/>
              <a:t>job has </a:t>
            </a:r>
            <a:r>
              <a:rPr lang="en-US" dirty="0" smtClean="0"/>
              <a:t>to wait for a long time when a long duration job with higher priority </a:t>
            </a:r>
            <a:r>
              <a:rPr lang="en-US" dirty="0" smtClean="0"/>
              <a:t>is being </a:t>
            </a:r>
            <a:r>
              <a:rPr lang="en-US" dirty="0" smtClean="0"/>
              <a:t>executed.</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Round Robin Scheduling</a:t>
            </a:r>
            <a:endParaRPr lang="en-US" dirty="0"/>
          </a:p>
        </p:txBody>
      </p:sp>
      <p:sp>
        <p:nvSpPr>
          <p:cNvPr id="3" name="Subtitle 2"/>
          <p:cNvSpPr>
            <a:spLocks noGrp="1"/>
          </p:cNvSpPr>
          <p:nvPr>
            <p:ph type="subTitle" idx="1"/>
          </p:nvPr>
        </p:nvSpPr>
        <p:spPr>
          <a:xfrm>
            <a:off x="609600" y="1295400"/>
            <a:ext cx="7854696" cy="4800600"/>
          </a:xfrm>
        </p:spPr>
        <p:txBody>
          <a:bodyPr>
            <a:normAutofit fontScale="85000" lnSpcReduction="20000"/>
          </a:bodyPr>
          <a:lstStyle/>
          <a:p>
            <a:pPr algn="just">
              <a:buFont typeface="Wingdings" pitchFamily="2" charset="2"/>
              <a:buChar char="Ø"/>
            </a:pPr>
            <a:r>
              <a:rPr lang="en-US" dirty="0" smtClean="0"/>
              <a:t>This type of scheduling technique is also </a:t>
            </a:r>
            <a:r>
              <a:rPr lang="en-US" dirty="0" smtClean="0"/>
              <a:t>known as </a:t>
            </a:r>
            <a:r>
              <a:rPr lang="en-US" dirty="0" smtClean="0"/>
              <a:t>Time Sharing Scheduling. In this, each program or task is given a </a:t>
            </a:r>
            <a:r>
              <a:rPr lang="en-US" dirty="0" smtClean="0"/>
              <a:t>fixed amount </a:t>
            </a:r>
            <a:r>
              <a:rPr lang="en-US" dirty="0" smtClean="0"/>
              <a:t>of time to execute. </a:t>
            </a:r>
            <a:endParaRPr lang="en-US" dirty="0" smtClean="0"/>
          </a:p>
          <a:p>
            <a:pPr algn="just">
              <a:buFont typeface="Wingdings" pitchFamily="2" charset="2"/>
              <a:buChar char="Ø"/>
            </a:pPr>
            <a:endParaRPr lang="en-US" dirty="0" smtClean="0"/>
          </a:p>
          <a:p>
            <a:pPr algn="just">
              <a:buFont typeface="Wingdings" pitchFamily="2" charset="2"/>
              <a:buChar char="Ø"/>
            </a:pPr>
            <a:r>
              <a:rPr lang="en-US" dirty="0" smtClean="0"/>
              <a:t>The </a:t>
            </a:r>
            <a:r>
              <a:rPr lang="en-US" dirty="0" smtClean="0"/>
              <a:t>CPU continues with the execution till </a:t>
            </a:r>
            <a:r>
              <a:rPr lang="en-US" dirty="0" smtClean="0"/>
              <a:t>either the </a:t>
            </a:r>
            <a:r>
              <a:rPr lang="en-US" dirty="0" smtClean="0"/>
              <a:t>allotted time is over or there is some interrupt request or the task </a:t>
            </a:r>
            <a:r>
              <a:rPr lang="en-US" dirty="0" smtClean="0"/>
              <a:t>is completed </a:t>
            </a:r>
            <a:r>
              <a:rPr lang="en-US" dirty="0" smtClean="0"/>
              <a:t>before the allotted time. </a:t>
            </a:r>
            <a:endParaRPr lang="en-US" dirty="0" smtClean="0"/>
          </a:p>
          <a:p>
            <a:pPr algn="just">
              <a:buFont typeface="Wingdings" pitchFamily="2" charset="2"/>
              <a:buChar char="Ø"/>
            </a:pPr>
            <a:endParaRPr lang="en-US" dirty="0" smtClean="0"/>
          </a:p>
          <a:p>
            <a:pPr algn="just">
              <a:buFont typeface="Wingdings" pitchFamily="2" charset="2"/>
              <a:buChar char="Ø"/>
            </a:pPr>
            <a:r>
              <a:rPr lang="en-US" dirty="0" smtClean="0"/>
              <a:t>If </a:t>
            </a:r>
            <a:r>
              <a:rPr lang="en-US" dirty="0" smtClean="0"/>
              <a:t>the task is not completed at the end </a:t>
            </a:r>
            <a:r>
              <a:rPr lang="en-US" dirty="0" smtClean="0"/>
              <a:t>of the </a:t>
            </a:r>
            <a:r>
              <a:rPr lang="en-US" dirty="0" smtClean="0"/>
              <a:t>allotted time, it is put at the end of the queue. </a:t>
            </a:r>
            <a:r>
              <a:rPr lang="en-US" dirty="0" smtClean="0"/>
              <a:t>So </a:t>
            </a:r>
            <a:r>
              <a:rPr lang="en-US" dirty="0" smtClean="0"/>
              <a:t>each task gets </a:t>
            </a:r>
            <a:r>
              <a:rPr lang="en-US" dirty="0" smtClean="0"/>
              <a:t>its allotted </a:t>
            </a:r>
            <a:r>
              <a:rPr lang="en-US" dirty="0" smtClean="0"/>
              <a:t>share of CPU time. </a:t>
            </a:r>
            <a:endParaRPr lang="en-US" dirty="0" smtClean="0"/>
          </a:p>
          <a:p>
            <a:pPr algn="just">
              <a:buFont typeface="Wingdings" pitchFamily="2" charset="2"/>
              <a:buChar char="Ø"/>
            </a:pPr>
            <a:endParaRPr lang="en-US" dirty="0" smtClean="0"/>
          </a:p>
          <a:p>
            <a:pPr algn="just">
              <a:buFont typeface="Wingdings" pitchFamily="2" charset="2"/>
              <a:buChar char="Ø"/>
            </a:pPr>
            <a:r>
              <a:rPr lang="en-US" dirty="0" smtClean="0"/>
              <a:t>This </a:t>
            </a:r>
            <a:r>
              <a:rPr lang="en-US" dirty="0" smtClean="0"/>
              <a:t>scheduling technique improves </a:t>
            </a:r>
            <a:r>
              <a:rPr lang="en-US" dirty="0" smtClean="0"/>
              <a:t>the response </a:t>
            </a:r>
            <a:r>
              <a:rPr lang="en-US" dirty="0" smtClean="0"/>
              <a:t>time and provides an interactive environment. Hence time </a:t>
            </a:r>
            <a:r>
              <a:rPr lang="en-US" dirty="0" smtClean="0"/>
              <a:t>sharing operating </a:t>
            </a:r>
            <a:r>
              <a:rPr lang="en-US" dirty="0" smtClean="0"/>
              <a:t>system is very useful in network environment as each user </a:t>
            </a:r>
            <a:r>
              <a:rPr lang="en-US" dirty="0" smtClean="0"/>
              <a:t>is allowed </a:t>
            </a:r>
            <a:r>
              <a:rPr lang="en-US" dirty="0" smtClean="0"/>
              <a:t>to share the network resources.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Device Management</a:t>
            </a:r>
            <a:endParaRPr lang="en-US" dirty="0"/>
          </a:p>
        </p:txBody>
      </p:sp>
      <p:sp>
        <p:nvSpPr>
          <p:cNvPr id="3" name="Subtitle 2"/>
          <p:cNvSpPr>
            <a:spLocks noGrp="1"/>
          </p:cNvSpPr>
          <p:nvPr>
            <p:ph type="subTitle" idx="1"/>
          </p:nvPr>
        </p:nvSpPr>
        <p:spPr>
          <a:xfrm>
            <a:off x="609600" y="1295400"/>
            <a:ext cx="7854696" cy="4648200"/>
          </a:xfrm>
        </p:spPr>
        <p:txBody>
          <a:bodyPr>
            <a:normAutofit lnSpcReduction="10000"/>
          </a:bodyPr>
          <a:lstStyle/>
          <a:p>
            <a:pPr algn="just">
              <a:buFont typeface="Wingdings" pitchFamily="2" charset="2"/>
              <a:buChar char="q"/>
            </a:pPr>
            <a:r>
              <a:rPr lang="en-US" dirty="0" smtClean="0"/>
              <a:t>The Operating System communicates with hardware and the attached devices and maintains a balance between them and the CPU. </a:t>
            </a:r>
          </a:p>
          <a:p>
            <a:pPr algn="just">
              <a:buFont typeface="Wingdings" pitchFamily="2" charset="2"/>
              <a:buChar char="q"/>
            </a:pPr>
            <a:endParaRPr lang="en-US" dirty="0" smtClean="0"/>
          </a:p>
          <a:p>
            <a:pPr algn="just">
              <a:buFont typeface="Wingdings" pitchFamily="2" charset="2"/>
              <a:buChar char="q"/>
            </a:pPr>
            <a:r>
              <a:rPr lang="en-US" dirty="0" smtClean="0"/>
              <a:t>This is all the more important because the CPU processing speed is much higher than that of I/O devices. </a:t>
            </a:r>
          </a:p>
          <a:p>
            <a:pPr algn="just">
              <a:buFont typeface="Wingdings" pitchFamily="2" charset="2"/>
              <a:buChar char="q"/>
            </a:pPr>
            <a:endParaRPr lang="en-US" dirty="0" smtClean="0"/>
          </a:p>
          <a:p>
            <a:pPr algn="just">
              <a:buFont typeface="Wingdings" pitchFamily="2" charset="2"/>
              <a:buChar char="q"/>
            </a:pPr>
            <a:r>
              <a:rPr lang="en-US" dirty="0" smtClean="0"/>
              <a:t>In order to optimize the CPU time, the operating system employs two techniques - Buffering and Spooling.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Buffering</a:t>
            </a:r>
            <a:endParaRPr lang="en-US" dirty="0"/>
          </a:p>
        </p:txBody>
      </p:sp>
      <p:sp>
        <p:nvSpPr>
          <p:cNvPr id="3" name="Subtitle 2"/>
          <p:cNvSpPr>
            <a:spLocks noGrp="1"/>
          </p:cNvSpPr>
          <p:nvPr>
            <p:ph type="subTitle" idx="1"/>
          </p:nvPr>
        </p:nvSpPr>
        <p:spPr>
          <a:xfrm>
            <a:off x="609600" y="1295400"/>
            <a:ext cx="7854696" cy="4648200"/>
          </a:xfrm>
        </p:spPr>
        <p:txBody>
          <a:bodyPr>
            <a:normAutofit fontScale="92500"/>
          </a:bodyPr>
          <a:lstStyle/>
          <a:p>
            <a:pPr algn="l">
              <a:buFont typeface="Wingdings" pitchFamily="2" charset="2"/>
              <a:buChar char="Ø"/>
            </a:pPr>
            <a:r>
              <a:rPr lang="en-US" dirty="0" smtClean="0"/>
              <a:t>In this technique the temporary storage of input and output data is done in Input Buffer and Output Buffer.</a:t>
            </a:r>
          </a:p>
          <a:p>
            <a:pPr algn="l">
              <a:buFont typeface="Wingdings" pitchFamily="2" charset="2"/>
              <a:buChar char="Ø"/>
            </a:pPr>
            <a:endParaRPr lang="en-US" dirty="0" smtClean="0"/>
          </a:p>
          <a:p>
            <a:pPr algn="l">
              <a:buFont typeface="Wingdings" pitchFamily="2" charset="2"/>
              <a:buChar char="Ø"/>
            </a:pPr>
            <a:r>
              <a:rPr lang="en-US" dirty="0" smtClean="0"/>
              <a:t>Once the signal for input or output is sent to or from the CPU respectively, the operating system through the device controller moves the data from the input device to the input buffer and for the output device to the output buffer.</a:t>
            </a:r>
          </a:p>
          <a:p>
            <a:pPr algn="l">
              <a:buFont typeface="Wingdings" pitchFamily="2" charset="2"/>
              <a:buChar char="Ø"/>
            </a:pPr>
            <a:endParaRPr lang="en-US" dirty="0" smtClean="0"/>
          </a:p>
          <a:p>
            <a:pPr algn="l">
              <a:buFont typeface="Wingdings" pitchFamily="2" charset="2"/>
              <a:buChar char="Ø"/>
            </a:pPr>
            <a:r>
              <a:rPr lang="en-US" dirty="0" smtClean="0"/>
              <a:t>When the buffer becomes empty, the program informs the operating system which reloads the buffer and the input operation continues.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Buffering</a:t>
            </a:r>
            <a:endParaRPr lang="en-US" dirty="0"/>
          </a:p>
        </p:txBody>
      </p:sp>
      <p:sp>
        <p:nvSpPr>
          <p:cNvPr id="3" name="Subtitle 2"/>
          <p:cNvSpPr>
            <a:spLocks noGrp="1"/>
          </p:cNvSpPr>
          <p:nvPr>
            <p:ph type="subTitle" idx="1"/>
          </p:nvPr>
        </p:nvSpPr>
        <p:spPr>
          <a:xfrm>
            <a:off x="609600" y="1295400"/>
            <a:ext cx="7854696" cy="4648200"/>
          </a:xfrm>
        </p:spPr>
        <p:txBody>
          <a:bodyPr>
            <a:normAutofit/>
          </a:bodyPr>
          <a:lstStyle/>
          <a:p>
            <a:pPr algn="just">
              <a:buFont typeface="Wingdings" pitchFamily="2" charset="2"/>
              <a:buChar char="q"/>
            </a:pPr>
            <a:r>
              <a:rPr lang="en-US" dirty="0" smtClean="0"/>
              <a:t>Similarly for output when the program being executed has to display some output, it fills the buffer and then informs the operating system. </a:t>
            </a:r>
          </a:p>
          <a:p>
            <a:pPr algn="just">
              <a:buFont typeface="Wingdings" pitchFamily="2" charset="2"/>
              <a:buChar char="q"/>
            </a:pPr>
            <a:endParaRPr lang="en-US" dirty="0" smtClean="0"/>
          </a:p>
          <a:p>
            <a:pPr algn="just">
              <a:buFont typeface="Wingdings" pitchFamily="2" charset="2"/>
              <a:buChar char="q"/>
            </a:pPr>
            <a:r>
              <a:rPr lang="en-US" dirty="0" smtClean="0"/>
              <a:t>Thereafter the operating system empties the buffer by sending data to the output device and in the meantime the program fills 24 another buffer.</a:t>
            </a:r>
          </a:p>
          <a:p>
            <a:pPr algn="just">
              <a:buFont typeface="Wingdings" pitchFamily="2" charset="2"/>
              <a:buChar char="q"/>
            </a:pPr>
            <a:endParaRPr lang="en-US" dirty="0" smtClean="0"/>
          </a:p>
          <a:p>
            <a:pPr algn="just">
              <a:buFont typeface="Wingdings" pitchFamily="2" charset="2"/>
              <a:buChar char="q"/>
            </a:pPr>
            <a:r>
              <a:rPr lang="en-US" dirty="0" smtClean="0"/>
              <a:t> This technique is called </a:t>
            </a:r>
            <a:r>
              <a:rPr lang="en-US" b="1" dirty="0" smtClean="0"/>
              <a:t>overlapped processing.</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Spooling</a:t>
            </a:r>
            <a:endParaRPr lang="en-US" dirty="0"/>
          </a:p>
        </p:txBody>
      </p:sp>
      <p:sp>
        <p:nvSpPr>
          <p:cNvPr id="3" name="Subtitle 2"/>
          <p:cNvSpPr>
            <a:spLocks noGrp="1"/>
          </p:cNvSpPr>
          <p:nvPr>
            <p:ph type="subTitle" idx="1"/>
          </p:nvPr>
        </p:nvSpPr>
        <p:spPr>
          <a:xfrm>
            <a:off x="609600" y="1295400"/>
            <a:ext cx="7854696" cy="4648200"/>
          </a:xfrm>
        </p:spPr>
        <p:txBody>
          <a:bodyPr>
            <a:normAutofit fontScale="77500" lnSpcReduction="20000"/>
          </a:bodyPr>
          <a:lstStyle/>
          <a:p>
            <a:pPr algn="just">
              <a:buFont typeface="Wingdings" pitchFamily="2" charset="2"/>
              <a:buChar char="Ø"/>
            </a:pPr>
            <a:r>
              <a:rPr lang="en-US" dirty="0" smtClean="0"/>
              <a:t>This is a device management technique used for processing of different tasks on the same input/output device. </a:t>
            </a:r>
          </a:p>
          <a:p>
            <a:pPr algn="just">
              <a:buFont typeface="Wingdings" pitchFamily="2" charset="2"/>
              <a:buChar char="Ø"/>
            </a:pPr>
            <a:endParaRPr lang="en-US" dirty="0" smtClean="0"/>
          </a:p>
          <a:p>
            <a:pPr algn="just">
              <a:buFont typeface="Wingdings" pitchFamily="2" charset="2"/>
              <a:buChar char="Ø"/>
            </a:pPr>
            <a:r>
              <a:rPr lang="en-US" dirty="0" smtClean="0"/>
              <a:t>For example there are various users on a network sharing the same printer. At one point of time more than one user might give print  command. </a:t>
            </a:r>
          </a:p>
          <a:p>
            <a:pPr algn="just">
              <a:buFont typeface="Wingdings" pitchFamily="2" charset="2"/>
              <a:buChar char="Ø"/>
            </a:pPr>
            <a:endParaRPr lang="en-US" dirty="0" smtClean="0"/>
          </a:p>
          <a:p>
            <a:pPr algn="just">
              <a:buFont typeface="Wingdings" pitchFamily="2" charset="2"/>
              <a:buChar char="Ø"/>
            </a:pPr>
            <a:r>
              <a:rPr lang="en-US" dirty="0" smtClean="0"/>
              <a:t>The speed of the printer is very slow as compared to the CPU processing. </a:t>
            </a:r>
          </a:p>
          <a:p>
            <a:pPr algn="just">
              <a:buFont typeface="Wingdings" pitchFamily="2" charset="2"/>
              <a:buChar char="Ø"/>
            </a:pPr>
            <a:endParaRPr lang="en-US" dirty="0" smtClean="0"/>
          </a:p>
          <a:p>
            <a:pPr algn="just">
              <a:buFont typeface="Wingdings" pitchFamily="2" charset="2"/>
              <a:buChar char="Ø"/>
            </a:pPr>
            <a:r>
              <a:rPr lang="en-US" dirty="0" smtClean="0"/>
              <a:t>So the OS temporarily stores the data of every user on the hard disk of the computer to which the printer is attached. The individual users need not wait for the printing process to be complete.</a:t>
            </a:r>
          </a:p>
          <a:p>
            <a:pPr algn="just">
              <a:buFont typeface="Wingdings" pitchFamily="2" charset="2"/>
              <a:buChar char="Ø"/>
            </a:pPr>
            <a:endParaRPr lang="en-US" dirty="0" smtClean="0"/>
          </a:p>
          <a:p>
            <a:pPr algn="just">
              <a:buFont typeface="Wingdings" pitchFamily="2" charset="2"/>
              <a:buChar char="Ø"/>
            </a:pPr>
            <a:r>
              <a:rPr lang="en-US" dirty="0" smtClean="0"/>
              <a:t>Instead the operating system sends the data from to hard disk to the printer  one by 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Memory management</a:t>
            </a:r>
            <a:endParaRPr lang="en-US" dirty="0"/>
          </a:p>
        </p:txBody>
      </p:sp>
      <p:sp>
        <p:nvSpPr>
          <p:cNvPr id="3" name="Subtitle 2"/>
          <p:cNvSpPr>
            <a:spLocks noGrp="1"/>
          </p:cNvSpPr>
          <p:nvPr>
            <p:ph type="subTitle" idx="1"/>
          </p:nvPr>
        </p:nvSpPr>
        <p:spPr>
          <a:xfrm>
            <a:off x="609600" y="1295400"/>
            <a:ext cx="7854696" cy="4648200"/>
          </a:xfrm>
        </p:spPr>
        <p:txBody>
          <a:bodyPr>
            <a:normAutofit fontScale="92500"/>
          </a:bodyPr>
          <a:lstStyle/>
          <a:p>
            <a:pPr algn="just">
              <a:buFont typeface="Wingdings" pitchFamily="2" charset="2"/>
              <a:buChar char="q"/>
            </a:pPr>
            <a:r>
              <a:rPr lang="en-US" dirty="0" smtClean="0"/>
              <a:t>In a computer, both the CPU and the I/O devices interact with the memory. </a:t>
            </a:r>
          </a:p>
          <a:p>
            <a:pPr algn="just">
              <a:buFont typeface="Wingdings" pitchFamily="2" charset="2"/>
              <a:buChar char="q"/>
            </a:pPr>
            <a:endParaRPr lang="en-US" dirty="0" smtClean="0"/>
          </a:p>
          <a:p>
            <a:pPr algn="just">
              <a:buFont typeface="Wingdings" pitchFamily="2" charset="2"/>
              <a:buChar char="q"/>
            </a:pPr>
            <a:r>
              <a:rPr lang="en-US" dirty="0" smtClean="0"/>
              <a:t>When a program needs to be executed it is loaded onto the main memory till the execution is complete. </a:t>
            </a:r>
          </a:p>
          <a:p>
            <a:pPr algn="just">
              <a:buFont typeface="Wingdings" pitchFamily="2" charset="2"/>
              <a:buChar char="q"/>
            </a:pPr>
            <a:endParaRPr lang="en-US" dirty="0" smtClean="0"/>
          </a:p>
          <a:p>
            <a:pPr algn="just">
              <a:buFont typeface="Wingdings" pitchFamily="2" charset="2"/>
              <a:buChar char="q"/>
            </a:pPr>
            <a:r>
              <a:rPr lang="en-US" dirty="0" smtClean="0"/>
              <a:t>Thereafter that memory space is freed and is available for other programs. </a:t>
            </a:r>
          </a:p>
          <a:p>
            <a:pPr algn="just">
              <a:buFont typeface="Wingdings" pitchFamily="2" charset="2"/>
              <a:buChar char="q"/>
            </a:pPr>
            <a:endParaRPr lang="en-US" dirty="0" smtClean="0"/>
          </a:p>
          <a:p>
            <a:pPr algn="just">
              <a:buFont typeface="Wingdings" pitchFamily="2" charset="2"/>
              <a:buChar char="q"/>
            </a:pPr>
            <a:r>
              <a:rPr lang="en-US" dirty="0" smtClean="0"/>
              <a:t>The common memory management techniques used by the operating system are Partitioning and Virtual Memory.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1063</Words>
  <Application>Microsoft Office PowerPoint</Application>
  <PresentationFormat>On-screen Show (4:3)</PresentationFormat>
  <Paragraphs>98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Processor Management</vt:lpstr>
      <vt:lpstr>Priority Scheduling</vt:lpstr>
      <vt:lpstr>Round Robin Scheduling</vt:lpstr>
      <vt:lpstr>Device Management</vt:lpstr>
      <vt:lpstr>Buffering</vt:lpstr>
      <vt:lpstr>Buffering</vt:lpstr>
      <vt:lpstr>Spooling</vt:lpstr>
      <vt:lpstr>Memory management</vt:lpstr>
      <vt:lpstr>Partitioning</vt:lpstr>
      <vt:lpstr>Virtual Memory</vt:lpstr>
      <vt:lpstr>Virtual Memory</vt:lpstr>
      <vt:lpstr>File Management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Rani</cp:lastModifiedBy>
  <cp:revision>30</cp:revision>
  <dcterms:created xsi:type="dcterms:W3CDTF">2006-08-16T00:00:00Z</dcterms:created>
  <dcterms:modified xsi:type="dcterms:W3CDTF">2019-07-13T04:26:31Z</dcterms:modified>
</cp:coreProperties>
</file>